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310" r:id="rId3"/>
    <p:sldId id="306" r:id="rId4"/>
    <p:sldId id="307" r:id="rId5"/>
    <p:sldId id="305" r:id="rId6"/>
    <p:sldId id="261" r:id="rId7"/>
    <p:sldId id="308" r:id="rId8"/>
    <p:sldId id="266" r:id="rId9"/>
    <p:sldId id="267" r:id="rId10"/>
    <p:sldId id="268" r:id="rId11"/>
    <p:sldId id="269" r:id="rId12"/>
    <p:sldId id="259" r:id="rId13"/>
    <p:sldId id="312" r:id="rId14"/>
    <p:sldId id="264" r:id="rId15"/>
    <p:sldId id="290" r:id="rId16"/>
    <p:sldId id="260" r:id="rId17"/>
    <p:sldId id="262" r:id="rId18"/>
    <p:sldId id="272" r:id="rId19"/>
    <p:sldId id="309" r:id="rId20"/>
    <p:sldId id="265" r:id="rId21"/>
    <p:sldId id="304" r:id="rId22"/>
    <p:sldId id="296" r:id="rId23"/>
    <p:sldId id="298" r:id="rId24"/>
    <p:sldId id="299" r:id="rId25"/>
    <p:sldId id="291" r:id="rId26"/>
    <p:sldId id="288" r:id="rId27"/>
    <p:sldId id="289" r:id="rId28"/>
    <p:sldId id="31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0,8%</a:t>
                    </a:r>
                    <a:endParaRPr lang="ru-RU"/>
                  </a:p>
                </c:rich>
              </c:tx>
              <c:showPercent val="1"/>
            </c:dLbl>
            <c:showPercent val="1"/>
          </c:dLbls>
          <c:cat>
            <c:strRef>
              <c:f>Лист1!$A$2:$A$5</c:f>
              <c:strCache>
                <c:ptCount val="3"/>
                <c:pt idx="0">
                  <c:v>платные услуги - 1 500 млн. р.</c:v>
                </c:pt>
                <c:pt idx="1">
                  <c:v>бюджет - 11 793млн. р.</c:v>
                </c:pt>
                <c:pt idx="2">
                  <c:v>пожертвования - 72 000 р.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1500000</c:v>
                </c:pt>
                <c:pt idx="1">
                  <c:v>11793000</c:v>
                </c:pt>
                <c:pt idx="2">
                  <c:v>72000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185804899387639"/>
          <c:y val="0.36737649953741286"/>
          <c:w val="0.40888269174686576"/>
          <c:h val="0.26524677310552586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0.29514</cdr:x>
      <cdr:y>0.7812</cdr:y>
    </cdr:from>
    <cdr:to>
      <cdr:x>0.40625</cdr:x>
      <cdr:y>0.98952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2" y="3429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бюджет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7A22-E450-4225-891C-C0425714503D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3CD5-93CB-4845-9200-407D8363D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3CD5-93CB-4845-9200-407D8363D73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EA258C-BCAA-4717-A94C-D5ECF9FFA80C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EA66AB-FC74-4794-B637-DBEA0B6CBD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9699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МБОУДОД</a:t>
            </a:r>
            <a:br>
              <a:rPr lang="ru-RU" sz="2800" dirty="0" smtClean="0"/>
            </a:br>
            <a:r>
              <a:rPr lang="ru-RU" sz="2800" dirty="0" smtClean="0"/>
              <a:t>«Детская школа искусств №5 г.Владивостока»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857760"/>
            <a:ext cx="5114778" cy="1101248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ПЕРСПЕКТИВНЫЙ ПЛАН    РАЗВИТИЯ</a:t>
            </a:r>
            <a:endParaRPr lang="ru-RU" sz="4000" dirty="0"/>
          </a:p>
        </p:txBody>
      </p:sp>
      <p:pic>
        <p:nvPicPr>
          <p:cNvPr id="4" name="Рисунок 3" descr="настоящий фасад дши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314" y="2071678"/>
            <a:ext cx="3595686" cy="2696765"/>
          </a:xfrm>
          <a:prstGeom prst="rect">
            <a:avLst/>
          </a:prstGeom>
        </p:spPr>
      </p:pic>
      <p:pic>
        <p:nvPicPr>
          <p:cNvPr id="5" name="Рисунок 4" descr="бежевый фасад дши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429026" cy="274322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Диаграмма 5"/>
          <p:cNvPicPr>
            <a:picLocks noChangeArrowheads="1"/>
          </p:cNvPicPr>
          <p:nvPr/>
        </p:nvPicPr>
        <p:blipFill>
          <a:blip r:embed="rId2" cstate="print"/>
          <a:srcRect l="-3082" t="-6577" r="-12488" b="-7077"/>
          <a:stretch>
            <a:fillRect/>
          </a:stretch>
        </p:blipFill>
        <p:spPr bwMode="auto">
          <a:xfrm>
            <a:off x="642910" y="938190"/>
            <a:ext cx="8829711" cy="59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Диаграмма 7"/>
          <p:cNvPicPr>
            <a:picLocks noChangeArrowheads="1"/>
          </p:cNvPicPr>
          <p:nvPr/>
        </p:nvPicPr>
        <p:blipFill>
          <a:blip r:embed="rId2" cstate="print"/>
          <a:srcRect b="-232"/>
          <a:stretch>
            <a:fillRect/>
          </a:stretch>
        </p:blipFill>
        <p:spPr bwMode="auto">
          <a:xfrm>
            <a:off x="428596" y="1214422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Наличие стабильных </a:t>
            </a:r>
            <a:br>
              <a:rPr lang="ru-RU" dirty="0" smtClean="0"/>
            </a:br>
            <a:r>
              <a:rPr lang="ru-RU" dirty="0" smtClean="0"/>
              <a:t>творческих коллективов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993850"/>
          </a:xfrm>
        </p:spPr>
        <p:txBody>
          <a:bodyPr/>
          <a:lstStyle/>
          <a:p>
            <a:pPr lvl="0"/>
            <a:r>
              <a:rPr lang="ru-RU" b="1" dirty="0" smtClean="0"/>
              <a:t>Хор «Солнышко», </a:t>
            </a:r>
            <a:br>
              <a:rPr lang="ru-RU" b="1" dirty="0" smtClean="0"/>
            </a:br>
            <a:r>
              <a:rPr lang="ru-RU" dirty="0" smtClean="0"/>
              <a:t>руководитель  Хозяйкина Л.И.</a:t>
            </a:r>
          </a:p>
          <a:p>
            <a:pPr lvl="0"/>
            <a:r>
              <a:rPr lang="ru-RU" b="1" dirty="0" smtClean="0"/>
              <a:t>Вокальный коллектив «Виктория», </a:t>
            </a:r>
            <a:r>
              <a:rPr lang="ru-RU" dirty="0" smtClean="0"/>
              <a:t>руководитель Исакова В.В.</a:t>
            </a:r>
          </a:p>
          <a:p>
            <a:pPr lvl="0"/>
            <a:r>
              <a:rPr lang="ru-RU" b="1" dirty="0" smtClean="0"/>
              <a:t>Хореографический ансамбль «Стрекоза», </a:t>
            </a:r>
            <a:r>
              <a:rPr lang="ru-RU" dirty="0" smtClean="0"/>
              <a:t>руководитель Мельникова  О.И.</a:t>
            </a:r>
          </a:p>
          <a:p>
            <a:pPr lvl="0"/>
            <a:r>
              <a:rPr lang="ru-RU" b="1" dirty="0" smtClean="0"/>
              <a:t>Ансамбль домристов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руководитель </a:t>
            </a:r>
            <a:r>
              <a:rPr lang="ru-RU" dirty="0" err="1" smtClean="0"/>
              <a:t>Бобкова</a:t>
            </a:r>
            <a:r>
              <a:rPr lang="ru-RU" dirty="0" smtClean="0"/>
              <a:t> Т.П.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Наличие стабильных </a:t>
            </a:r>
            <a:br>
              <a:rPr lang="ru-RU" dirty="0" smtClean="0"/>
            </a:br>
            <a:r>
              <a:rPr lang="ru-RU" dirty="0" smtClean="0"/>
              <a:t>творческих коллективов</a:t>
            </a:r>
            <a:endParaRPr lang="ru-RU" dirty="0"/>
          </a:p>
        </p:txBody>
      </p:sp>
      <p:pic>
        <p:nvPicPr>
          <p:cNvPr id="5" name="Содержимое 4" descr="victoria копи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4475824" cy="3272946"/>
          </a:xfrm>
        </p:spPr>
      </p:pic>
      <p:pic>
        <p:nvPicPr>
          <p:cNvPr id="6" name="Рисунок 5" descr="стрекоза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2201" y="1928802"/>
            <a:ext cx="5694641" cy="3986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857760"/>
            <a:ext cx="3592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«Виктория»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30045">
            <a:off x="4890833" y="5367399"/>
            <a:ext cx="33894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«Стрекоза»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Сохранение контингента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24228"/>
          </a:xfrm>
        </p:spPr>
        <p:txBody>
          <a:bodyPr/>
          <a:lstStyle/>
          <a:p>
            <a:r>
              <a:rPr lang="ru-RU" sz="4000" dirty="0" smtClean="0"/>
              <a:t>Музыкальное отделение - 130</a:t>
            </a:r>
          </a:p>
          <a:p>
            <a:r>
              <a:rPr lang="ru-RU" sz="4000" dirty="0" smtClean="0"/>
              <a:t>Художественное отделение  - 85</a:t>
            </a:r>
          </a:p>
          <a:p>
            <a:r>
              <a:rPr lang="ru-RU" sz="4000" dirty="0" smtClean="0"/>
              <a:t>Эстетическое отделение  - 75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2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ПОСТУПЛЕНИЯ УЧАЩИХСЯ </a:t>
            </a:r>
            <a:br>
              <a:rPr lang="ru-RU" sz="4000" dirty="0" smtClean="0"/>
            </a:br>
            <a:r>
              <a:rPr lang="ru-RU" sz="4000" dirty="0" smtClean="0"/>
              <a:t>В СПО И ВУЗ 2008-2013гг.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413672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Ковех</a:t>
            </a:r>
            <a:r>
              <a:rPr lang="ru-RU" dirty="0" smtClean="0"/>
              <a:t> Анастасия ВГУЭС – дизайн;</a:t>
            </a:r>
          </a:p>
          <a:p>
            <a:r>
              <a:rPr lang="ru-RU" dirty="0" err="1" smtClean="0"/>
              <a:t>Фиданян</a:t>
            </a:r>
            <a:r>
              <a:rPr lang="ru-RU" dirty="0" smtClean="0"/>
              <a:t> Лейла ДВГТУ – архитектура;</a:t>
            </a:r>
          </a:p>
          <a:p>
            <a:r>
              <a:rPr lang="ru-RU" dirty="0" smtClean="0"/>
              <a:t>Проценко Филипп – ВХУ;</a:t>
            </a:r>
          </a:p>
          <a:p>
            <a:r>
              <a:rPr lang="ru-RU" dirty="0" err="1" smtClean="0"/>
              <a:t>Крадина</a:t>
            </a:r>
            <a:r>
              <a:rPr lang="ru-RU" dirty="0" smtClean="0"/>
              <a:t> Антонина – ДВГТУ;</a:t>
            </a:r>
          </a:p>
          <a:p>
            <a:r>
              <a:rPr lang="ru-RU" dirty="0" err="1" smtClean="0"/>
              <a:t>Левщанова</a:t>
            </a:r>
            <a:r>
              <a:rPr lang="ru-RU" dirty="0" smtClean="0"/>
              <a:t> Анастасия – ДВГТУ;</a:t>
            </a:r>
          </a:p>
          <a:p>
            <a:r>
              <a:rPr lang="ru-RU" dirty="0" err="1" smtClean="0"/>
              <a:t>Куленкова</a:t>
            </a:r>
            <a:r>
              <a:rPr lang="ru-RU" dirty="0" smtClean="0"/>
              <a:t> Полина – ВХУ;</a:t>
            </a:r>
          </a:p>
          <a:p>
            <a:r>
              <a:rPr lang="ru-RU" dirty="0" smtClean="0"/>
              <a:t>Савина Дарья – ВГУЭС, ландшафтный дизайн;</a:t>
            </a:r>
          </a:p>
          <a:p>
            <a:r>
              <a:rPr lang="ru-RU" dirty="0" err="1" smtClean="0"/>
              <a:t>Шалфеева</a:t>
            </a:r>
            <a:r>
              <a:rPr lang="ru-RU" dirty="0" smtClean="0"/>
              <a:t> Яна – ВХУ;</a:t>
            </a:r>
          </a:p>
          <a:p>
            <a:r>
              <a:rPr lang="ru-RU" dirty="0" smtClean="0"/>
              <a:t>Алтухов Артем – ВМУ – фортепиано;</a:t>
            </a:r>
          </a:p>
          <a:p>
            <a:r>
              <a:rPr lang="ru-RU" dirty="0" smtClean="0"/>
              <a:t>Ступина Альбина ДВФУ – дизайн;</a:t>
            </a:r>
          </a:p>
          <a:p>
            <a:r>
              <a:rPr lang="ru-RU" dirty="0" smtClean="0"/>
              <a:t>Спицын Иван ВМУ – гитара;</a:t>
            </a:r>
          </a:p>
          <a:p>
            <a:r>
              <a:rPr lang="ru-RU" dirty="0" err="1" smtClean="0"/>
              <a:t>Шлемен</a:t>
            </a:r>
            <a:r>
              <a:rPr lang="ru-RU" dirty="0" smtClean="0"/>
              <a:t>  Дарья ВГУЭС – дизайн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Стипендиаты главы </a:t>
            </a:r>
            <a:br>
              <a:rPr lang="ru-RU" sz="4000" dirty="0" smtClean="0"/>
            </a:br>
            <a:r>
              <a:rPr lang="ru-RU" sz="4000" dirty="0" smtClean="0"/>
              <a:t>города Владивостока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Алтухов Артём</a:t>
            </a:r>
          </a:p>
          <a:p>
            <a:pPr algn="ctr">
              <a:buNone/>
            </a:pPr>
            <a:r>
              <a:rPr lang="ru-RU" sz="4800" dirty="0" err="1" smtClean="0"/>
              <a:t>Будыгина</a:t>
            </a:r>
            <a:r>
              <a:rPr lang="ru-RU" sz="4800" dirty="0" smtClean="0"/>
              <a:t> Александра</a:t>
            </a:r>
          </a:p>
          <a:p>
            <a:pPr algn="ctr">
              <a:buNone/>
            </a:pPr>
            <a:r>
              <a:rPr lang="ru-RU" sz="4800" dirty="0" err="1" smtClean="0"/>
              <a:t>Ляшкевич</a:t>
            </a:r>
            <a:r>
              <a:rPr lang="ru-RU" sz="4800" dirty="0" smtClean="0"/>
              <a:t> Дарья</a:t>
            </a:r>
          </a:p>
          <a:p>
            <a:pPr algn="ctr">
              <a:buNone/>
            </a:pPr>
            <a:r>
              <a:rPr lang="ru-RU" sz="4800" dirty="0" smtClean="0"/>
              <a:t>Чуприна Александра</a:t>
            </a:r>
            <a:endParaRPr lang="ru-RU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Награждены нагрудным знаком  «Золотая лира»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492896"/>
            <a:ext cx="6923112" cy="36724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900" dirty="0" smtClean="0"/>
          </a:p>
          <a:p>
            <a:r>
              <a:rPr lang="ru-RU" sz="4800" dirty="0" err="1" smtClean="0"/>
              <a:t>Ляшкевич</a:t>
            </a:r>
            <a:r>
              <a:rPr lang="ru-RU" sz="4800" dirty="0" smtClean="0"/>
              <a:t> Дарья</a:t>
            </a:r>
          </a:p>
          <a:p>
            <a:r>
              <a:rPr lang="ru-RU" sz="4800" dirty="0" err="1" smtClean="0"/>
              <a:t>Николюк</a:t>
            </a:r>
            <a:r>
              <a:rPr lang="ru-RU" sz="4800" dirty="0" smtClean="0"/>
              <a:t> Артём </a:t>
            </a:r>
          </a:p>
          <a:p>
            <a:r>
              <a:rPr lang="ru-RU" sz="4800" dirty="0" smtClean="0"/>
              <a:t>Алтухов Артём</a:t>
            </a:r>
          </a:p>
          <a:p>
            <a:r>
              <a:rPr lang="ru-RU" sz="4800" dirty="0" smtClean="0"/>
              <a:t>Синенко Мария</a:t>
            </a:r>
            <a:endParaRPr lang="ru-RU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Диаграмма 1"/>
          <p:cNvPicPr>
            <a:picLocks noChangeArrowheads="1"/>
          </p:cNvPicPr>
          <p:nvPr/>
        </p:nvPicPr>
        <p:blipFill>
          <a:blip r:embed="rId2" cstate="print"/>
          <a:srcRect l="-2187" t="-4318" r="-2728" b="-3275"/>
          <a:stretch>
            <a:fillRect/>
          </a:stretch>
        </p:blipFill>
        <p:spPr bwMode="auto">
          <a:xfrm>
            <a:off x="80926" y="933450"/>
            <a:ext cx="9063074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Развитие материально-технической базы</a:t>
            </a:r>
            <a:br>
              <a:rPr lang="ru-RU" sz="3600" dirty="0" smtClean="0"/>
            </a:br>
            <a:r>
              <a:rPr lang="ru-RU" sz="3600" dirty="0" smtClean="0"/>
              <a:t>2012-2014гг.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Приобретение музыкальных инструментов (баян «Юпитер», 2 фортепиано, 2 домры, 4 скрипки) </a:t>
            </a:r>
          </a:p>
          <a:p>
            <a:r>
              <a:rPr lang="ru-RU" dirty="0" smtClean="0"/>
              <a:t>Приобретение сценических костюмов</a:t>
            </a:r>
          </a:p>
          <a:p>
            <a:r>
              <a:rPr lang="ru-RU" dirty="0" smtClean="0"/>
              <a:t>Пополнение фонда библиотеки</a:t>
            </a:r>
          </a:p>
          <a:p>
            <a:pPr lvl="0"/>
            <a:r>
              <a:rPr lang="ru-RU" dirty="0" smtClean="0"/>
              <a:t>Ремонт кровли</a:t>
            </a:r>
          </a:p>
          <a:p>
            <a:pPr lvl="0"/>
            <a:r>
              <a:rPr lang="ru-RU" dirty="0" smtClean="0"/>
              <a:t>Ремонт фасада</a:t>
            </a:r>
          </a:p>
          <a:p>
            <a:pPr lvl="0"/>
            <a:r>
              <a:rPr lang="ru-RU" dirty="0" smtClean="0"/>
              <a:t>Ремонт фойе (замена полового покрытия)</a:t>
            </a:r>
          </a:p>
          <a:p>
            <a:pPr lvl="0"/>
            <a:r>
              <a:rPr lang="ru-RU" dirty="0" smtClean="0"/>
              <a:t>Ремонт и оснащение класса теоретических дисциплин</a:t>
            </a:r>
          </a:p>
          <a:p>
            <a:r>
              <a:rPr lang="ru-RU" dirty="0" smtClean="0"/>
              <a:t>Ремонт и оснащение классов изобразительного искусства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Дополнительное образование детей художественно-эстетической направленности</a:t>
            </a:r>
          </a:p>
          <a:p>
            <a:r>
              <a:rPr lang="ru-RU" dirty="0" smtClean="0"/>
              <a:t>Дополнительные </a:t>
            </a:r>
            <a:r>
              <a:rPr lang="ru-RU" dirty="0" err="1" smtClean="0"/>
              <a:t>предпрофессиональные</a:t>
            </a:r>
            <a:r>
              <a:rPr lang="ru-RU" dirty="0" smtClean="0"/>
              <a:t> общеобразовательные программы в области музыкального искусства: «Народные инструменты», «Струнные инструменты», «Фортепиано», «Духовые и ударные инструменты»</a:t>
            </a:r>
          </a:p>
          <a:p>
            <a:r>
              <a:rPr lang="ru-RU" dirty="0" smtClean="0"/>
              <a:t>Дополнительная предпрофессиональная программа в области изобразительного искусства: «Живопись»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2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Источники формирования финансового обеспечения ДШИ: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7" grpI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АВАРИЙНОЕ СОСТОЯНИЕ КРЫШИ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0651.jpg"/>
          <p:cNvPicPr>
            <a:picLocks noChangeAspect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>
          <a:xfrm>
            <a:off x="285720" y="1428736"/>
            <a:ext cx="864399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ЗАКОНЧЕН РЕМОНТ КРЫШИ ЗДАНИЯ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00009.JPG"/>
          <p:cNvPicPr>
            <a:picLocks noChangeAspect="1"/>
          </p:cNvPicPr>
          <p:nvPr/>
        </p:nvPicPr>
        <p:blipFill>
          <a:blip r:embed="rId2" cstate="print"/>
          <a:srcRect b="5376"/>
          <a:stretch>
            <a:fillRect/>
          </a:stretch>
        </p:blipFill>
        <p:spPr>
          <a:xfrm>
            <a:off x="428596" y="1714488"/>
            <a:ext cx="821537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ДЕМОНТИРОВАНЫ ТАМБУРЫ</a:t>
            </a:r>
            <a:endParaRPr lang="ru-RU" sz="3600" dirty="0"/>
          </a:p>
        </p:txBody>
      </p:sp>
      <p:pic>
        <p:nvPicPr>
          <p:cNvPr id="5" name="Содержимое 4" descr="DSC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910" y="1500175"/>
            <a:ext cx="8685808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ДЕМОНТИРОВАНЫ ТАМБУРЫ</a:t>
            </a:r>
            <a:endParaRPr lang="ru-RU" sz="3600" dirty="0"/>
          </a:p>
        </p:txBody>
      </p:sp>
      <p:pic>
        <p:nvPicPr>
          <p:cNvPr id="5" name="Содержимое 4" descr="DSC0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8715436" cy="52466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ПРОЕКТЫ НА УВЕЛИЧЕНИЕ ПОЛЕЗНЫХ ПЛОЩАДЕЙ</a:t>
            </a:r>
            <a:endParaRPr lang="ru-RU" sz="2800" dirty="0"/>
          </a:p>
        </p:txBody>
      </p:sp>
      <p:pic>
        <p:nvPicPr>
          <p:cNvPr id="7" name="Содержимое 5" descr="DSC000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719" t="12875" r="7278" b="25280"/>
          <a:stretch>
            <a:fillRect/>
          </a:stretch>
        </p:blipFill>
        <p:spPr>
          <a:xfrm>
            <a:off x="214282" y="1500175"/>
            <a:ext cx="8715435" cy="5064888"/>
          </a:xfr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85720" y="1571612"/>
            <a:ext cx="571504" cy="3929090"/>
          </a:xfrm>
          <a:prstGeom prst="flowChartAlternateProcess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928662" y="1500174"/>
            <a:ext cx="7286676" cy="642942"/>
          </a:xfrm>
          <a:prstGeom prst="flowChartAlternateProcess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286776" y="1571612"/>
            <a:ext cx="571504" cy="3929090"/>
          </a:xfrm>
          <a:prstGeom prst="flowChartAlternateProcess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u="sng" dirty="0" smtClean="0"/>
              <a:t>Ожидаемые результаты 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ru-RU" sz="3600" b="1" u="sng" dirty="0" smtClean="0"/>
              <a:t>реализации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Результативность и  качество предоставляемых образовательных услуг по различным направлениям обучения.</a:t>
            </a:r>
          </a:p>
          <a:p>
            <a:pPr lvl="0"/>
            <a:r>
              <a:rPr lang="ru-RU" dirty="0" smtClean="0"/>
              <a:t>Обеспечение квалифицированными кадрами.</a:t>
            </a:r>
          </a:p>
          <a:p>
            <a:pPr lvl="0"/>
            <a:r>
              <a:rPr lang="ru-RU" dirty="0" smtClean="0"/>
              <a:t>Удовлетворённость жителей микрорайона работой школы.</a:t>
            </a:r>
          </a:p>
          <a:p>
            <a:pPr lvl="0"/>
            <a:r>
              <a:rPr lang="ru-RU" dirty="0" smtClean="0"/>
              <a:t>Максимальный охват детей и подростков для обучения в школе, включая детей: </a:t>
            </a:r>
            <a:br>
              <a:rPr lang="ru-RU" dirty="0" smtClean="0"/>
            </a:br>
            <a:r>
              <a:rPr lang="ru-RU" dirty="0" smtClean="0"/>
              <a:t>- с ограниченными возможностями</a:t>
            </a:r>
            <a:br>
              <a:rPr lang="ru-RU" dirty="0" smtClean="0"/>
            </a:br>
            <a:r>
              <a:rPr lang="ru-RU" dirty="0" smtClean="0"/>
              <a:t>- относящихся к числу неблагополучных</a:t>
            </a:r>
          </a:p>
          <a:p>
            <a:r>
              <a:rPr lang="ru-RU" dirty="0" smtClean="0"/>
              <a:t> Эффективные экономические отношения.</a:t>
            </a:r>
          </a:p>
          <a:p>
            <a:r>
              <a:rPr lang="ru-RU" dirty="0" smtClean="0"/>
              <a:t> Укрепление материально-технической базы.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Конечный результат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185738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устойчивое развитие школы в системе дополнительного образования в соответствии с потребностями жителей города, общества и государства.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9699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г.Владивосток, ул. Успенского, 12а</a:t>
            </a:r>
            <a:br>
              <a:rPr lang="ru-RU" sz="2800" dirty="0" smtClean="0"/>
            </a:br>
            <a:r>
              <a:rPr lang="ru-RU" sz="2800" dirty="0" smtClean="0"/>
              <a:t>Информационный сайт школы: </a:t>
            </a:r>
            <a:r>
              <a:rPr lang="en-US" sz="2800" dirty="0" smtClean="0"/>
              <a:t>www. vladart5.ru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5" t="7812" r="11603" b="12109"/>
          <a:stretch>
            <a:fillRect/>
          </a:stretch>
        </p:blipFill>
        <p:spPr bwMode="auto">
          <a:xfrm>
            <a:off x="285720" y="2000240"/>
            <a:ext cx="8143900" cy="46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Совершенствование и развитие системы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учебно-воспитательного процесса.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Открытие новых отделений и специальностей, программное обеспечение учебного процесса, введение и применение адаптированных образовательных программ.</a:t>
            </a:r>
          </a:p>
          <a:p>
            <a:r>
              <a:rPr lang="ru-RU" dirty="0" smtClean="0"/>
              <a:t>Программа дополнительного образования детей художественно – эстетической направленности «Подготовка детей к обучению в детской школе искусств», 2-х годичная ОП для учащихся, поступающих в школу искусств в возрасте 5-ти лет.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Совершенствование и развитие системы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учебно-воспитательного процесса.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Программа дополнительного образования детей художественно – эстетической направленности «Раннее эстетическое развитие», 2-х годичная  ОП для детей в возрасте 3-х лет.</a:t>
            </a:r>
          </a:p>
          <a:p>
            <a:r>
              <a:rPr lang="ru-RU" dirty="0" smtClean="0"/>
              <a:t>Программа дополнительного образования детей художественно – эстетической направленности «Фольклорное творчество».  </a:t>
            </a:r>
          </a:p>
          <a:p>
            <a:r>
              <a:rPr lang="ru-RU" dirty="0" smtClean="0"/>
              <a:t>Программа дополнительного образования детей художественно – эстетической направленности  «Эстрадно – джазовое искусство».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УВЕЛИЧЕНИЕ ПЕРЕЧНЯ СПЕЦИАЛЬНОСТЕЙ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2011г.  -  ФОРТЕПИАНО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-  БАЯН, АККОРДЕОН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-  ДОМРА, СКРИПКА, ГИТАРА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2011г.        – ФЛЕЙТА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г.–  НАРОДНЫЕ ДУХОВЫЕ ИНСТРУМЕНТЫ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-  САКСОФОН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2014г. – СИНТЕЗАТОР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</a:t>
            </a:r>
            <a:br>
              <a:rPr lang="ru-RU" dirty="0" smtClean="0"/>
            </a:br>
            <a:r>
              <a:rPr lang="ru-RU" dirty="0" smtClean="0"/>
              <a:t>внебюджетных направлений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38176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Группа выходного дня </a:t>
            </a:r>
            <a:r>
              <a:rPr lang="ru-RU" sz="4000" b="1" dirty="0" smtClean="0"/>
              <a:t>«Малышок»</a:t>
            </a:r>
          </a:p>
          <a:p>
            <a:r>
              <a:rPr lang="ru-RU" sz="4000" dirty="0" smtClean="0"/>
              <a:t>Раннее эстетическое развитие                   (2 года обучения) 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Создание условий для профессионального роста педагогических кадров и успешного внедрения распространения педагогического опыта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Повышение квалификации преподавателей, участие в мастер – классах и семинарах,  стажировки.</a:t>
            </a:r>
          </a:p>
          <a:p>
            <a:r>
              <a:rPr lang="ru-RU" dirty="0" smtClean="0"/>
              <a:t>Участие  преподавателей в конкурсах исполнительского мастерства.</a:t>
            </a:r>
          </a:p>
          <a:p>
            <a:r>
              <a:rPr lang="ru-RU" dirty="0" smtClean="0"/>
              <a:t>Проведение мер по стимулированию педагогического труда.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3"/>
          <p:cNvPicPr>
            <a:picLocks noChangeArrowheads="1"/>
          </p:cNvPicPr>
          <p:nvPr/>
        </p:nvPicPr>
        <p:blipFill>
          <a:blip r:embed="rId2" cstate="print"/>
          <a:srcRect b="-232"/>
          <a:stretch>
            <a:fillRect/>
          </a:stretch>
        </p:blipFill>
        <p:spPr bwMode="auto">
          <a:xfrm>
            <a:off x="642910" y="1000108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Диаграмма 4"/>
          <p:cNvPicPr>
            <a:picLocks noChangeArrowheads="1"/>
          </p:cNvPicPr>
          <p:nvPr/>
        </p:nvPicPr>
        <p:blipFill>
          <a:blip r:embed="rId2" cstate="print"/>
          <a:srcRect l="-2068" t="-4819" r="-2306" b="-4036"/>
          <a:stretch>
            <a:fillRect/>
          </a:stretch>
        </p:blipFill>
        <p:spPr bwMode="auto">
          <a:xfrm>
            <a:off x="500034" y="500018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</TotalTime>
  <Words>508</Words>
  <Application>Microsoft Office PowerPoint</Application>
  <PresentationFormat>Экран (4:3)</PresentationFormat>
  <Paragraphs>94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МБОУДОД «Детская школа искусств №5 г.Владивостока»</vt:lpstr>
      <vt:lpstr>Образовательная деятельность</vt:lpstr>
      <vt:lpstr>Совершенствование и развитие системы  учебно-воспитательного процесса. </vt:lpstr>
      <vt:lpstr>Совершенствование и развитие системы  учебно-воспитательного процесса. </vt:lpstr>
      <vt:lpstr>УВЕЛИЧЕНИЕ ПЕРЕЧНЯ СПЕЦИАЛЬНОСТЕЙ</vt:lpstr>
      <vt:lpstr>Развитие  внебюджетных направлений</vt:lpstr>
      <vt:lpstr>Создание условий для профессионального роста педагогических кадров и успешного внедрения распространения педагогического опыта</vt:lpstr>
      <vt:lpstr>Слайд 8</vt:lpstr>
      <vt:lpstr>Слайд 9</vt:lpstr>
      <vt:lpstr>Слайд 10</vt:lpstr>
      <vt:lpstr>Слайд 11</vt:lpstr>
      <vt:lpstr>Наличие стабильных  творческих коллективов</vt:lpstr>
      <vt:lpstr>Наличие стабильных  творческих коллективов</vt:lpstr>
      <vt:lpstr>Сохранение контингента</vt:lpstr>
      <vt:lpstr>ПОСТУПЛЕНИЯ УЧАЩИХСЯ  В СПО И ВУЗ 2008-2013гг.</vt:lpstr>
      <vt:lpstr>Стипендиаты главы  города Владивостока </vt:lpstr>
      <vt:lpstr>Награждены нагрудным знаком  «Золотая лира»</vt:lpstr>
      <vt:lpstr>Слайд 18</vt:lpstr>
      <vt:lpstr>      Развитие материально-технической базы 2012-2014гг.</vt:lpstr>
      <vt:lpstr>Источники формирования финансового обеспечения ДШИ:</vt:lpstr>
      <vt:lpstr>АВАРИЙНОЕ СОСТОЯНИЕ КРЫШИ </vt:lpstr>
      <vt:lpstr>ЗАКОНЧЕН РЕМОНТ КРЫШИ ЗДАНИЯ</vt:lpstr>
      <vt:lpstr>ДЕМОНТИРОВАНЫ ТАМБУРЫ</vt:lpstr>
      <vt:lpstr>ДЕМОНТИРОВАНЫ ТАМБУРЫ</vt:lpstr>
      <vt:lpstr>ПРОЕКТЫ НА УВЕЛИЧЕНИЕ ПОЛЕЗНЫХ ПЛОЩАДЕЙ</vt:lpstr>
      <vt:lpstr>Ожидаемые результаты  реализации программы</vt:lpstr>
      <vt:lpstr>Конечный результат</vt:lpstr>
      <vt:lpstr>г.Владивосток, ул. Успенского, 12а Информационный сайт школы: www. vladart5.ru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МБОУДОД «Детская школа искусств №5 г.Владивостока»</dc:title>
  <dc:creator>Admin</dc:creator>
  <cp:lastModifiedBy>Admin</cp:lastModifiedBy>
  <cp:revision>42</cp:revision>
  <dcterms:created xsi:type="dcterms:W3CDTF">2013-08-06T01:35:58Z</dcterms:created>
  <dcterms:modified xsi:type="dcterms:W3CDTF">2013-09-13T02:21:34Z</dcterms:modified>
</cp:coreProperties>
</file>